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5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16" r:id="rId33"/>
    <p:sldId id="317" r:id="rId34"/>
    <p:sldId id="318" r:id="rId35"/>
    <p:sldId id="319" r:id="rId36"/>
    <p:sldId id="320" r:id="rId37"/>
    <p:sldId id="321" r:id="rId38"/>
    <p:sldId id="322" r:id="rId39"/>
    <p:sldId id="323" r:id="rId40"/>
    <p:sldId id="324" r:id="rId41"/>
    <p:sldId id="325" r:id="rId42"/>
    <p:sldId id="326" r:id="rId43"/>
    <p:sldId id="328" r:id="rId44"/>
    <p:sldId id="327" r:id="rId4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03" autoAdjust="0"/>
    <p:restoredTop sz="94737" autoAdjust="0"/>
  </p:normalViewPr>
  <p:slideViewPr>
    <p:cSldViewPr snapToGrid="0">
      <p:cViewPr varScale="1">
        <p:scale>
          <a:sx n="75" d="100"/>
          <a:sy n="75" d="100"/>
        </p:scale>
        <p:origin x="696" y="54"/>
      </p:cViewPr>
      <p:guideLst/>
    </p:cSldViewPr>
  </p:slideViewPr>
  <p:outlineViewPr>
    <p:cViewPr>
      <p:scale>
        <a:sx n="33" d="100"/>
        <a:sy n="33" d="100"/>
      </p:scale>
      <p:origin x="0" y="-3975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19.03.2025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19.03.2025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19.03.2025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19.03.2025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19.03.2025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19.03.2025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19.03.2025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19.03.2025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19.03.2025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19.03.2025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Hafta Marka Yönetimi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1.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Konumlandırmanın Tanımı ve Önemi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konumlandırma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zihninde markaya yönelik olumlu bir algı oluşturma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sürecidir. Bu süreç, mar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kanın fiyatı, kalitesi gibi objektif özellikleri veya prestiji, kullanıcı statüsü gibi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sübjektif unsurları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içerebilir.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Markalar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 bir özellik üzerine odaklanabileceği gibi, birden fazla özelliği uyumlu bir şekilde sunarak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konumlandırılabilir.</a:t>
            </a:r>
          </a:p>
          <a:p>
            <a:pPr marL="228600" indent="457200" algn="just">
              <a:lnSpc>
                <a:spcPct val="170000"/>
              </a:lnSpc>
              <a:buNone/>
            </a:pPr>
            <a:endParaRPr lang="tr-TR" sz="3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025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endParaRPr lang="tr-TR" sz="28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3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Marka </a:t>
            </a:r>
            <a:r>
              <a:rPr lang="tr-TR" sz="33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Konumlandırmanın Faydaları:</a:t>
            </a:r>
            <a:endParaRPr lang="tr-TR" sz="33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3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Markayı farklılaştırır:</a:t>
            </a:r>
            <a:r>
              <a:rPr lang="tr-TR" sz="33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3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Rekabetin yoğun olduğu pazarda </a:t>
            </a:r>
            <a:r>
              <a:rPr lang="tr-TR" sz="33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diğerlerinden ayırt edilmesini </a:t>
            </a:r>
            <a:r>
              <a:rPr lang="tr-TR" sz="33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sağlar. </a:t>
            </a:r>
            <a:r>
              <a:rPr lang="tr-TR" sz="33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3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3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Arçelik</a:t>
            </a:r>
            <a:r>
              <a:rPr lang="tr-TR" sz="33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satış sonrası hizmetleriyle</a:t>
            </a:r>
            <a:r>
              <a:rPr lang="tr-TR" sz="33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3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Danone</a:t>
            </a:r>
            <a:r>
              <a:rPr lang="tr-TR" sz="33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doğallıkla konumlanmıştır</a:t>
            </a:r>
            <a:r>
              <a:rPr lang="tr-TR" sz="33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3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kişiliğini güçlendirir:</a:t>
            </a:r>
            <a:r>
              <a:rPr lang="tr-TR" sz="33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3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</a:t>
            </a:r>
            <a:r>
              <a:rPr lang="tr-TR" sz="33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markayı insanlar gibi belirli bir </a:t>
            </a:r>
            <a:r>
              <a:rPr lang="tr-TR" sz="33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karaktere</a:t>
            </a:r>
            <a:r>
              <a:rPr lang="tr-TR" sz="33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sahip olarak algılamasına </a:t>
            </a:r>
            <a:r>
              <a:rPr lang="tr-TR" sz="33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yardımcı olur.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3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Satın alma sürecini hızlandırır:</a:t>
            </a:r>
            <a:r>
              <a:rPr lang="tr-TR" sz="33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3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Tüketici, </a:t>
            </a:r>
            <a:r>
              <a:rPr lang="tr-TR" sz="33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markaya yönelik zihninde oluşan </a:t>
            </a:r>
            <a:r>
              <a:rPr lang="tr-TR" sz="33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</a:t>
            </a:r>
            <a:r>
              <a:rPr lang="tr-TR" sz="33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sayesinde uzun araştırmalar yapmadan satın alma kararını </a:t>
            </a:r>
            <a:r>
              <a:rPr lang="tr-TR" sz="33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verebilir.</a:t>
            </a:r>
          </a:p>
        </p:txBody>
      </p:sp>
    </p:spTree>
    <p:extLst>
      <p:ext uri="{BB962C8B-B14F-4D97-AF65-F5344CB8AC3E}">
        <p14:creationId xmlns:p14="http://schemas.microsoft.com/office/powerpoint/2010/main" val="1724214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70000"/>
              </a:lnSpc>
              <a:buNone/>
            </a:pPr>
            <a:endParaRPr lang="tr-TR" sz="32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sadakatini artırır: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markaya olan güvenleri ve olumlu algıları sürdüğü sürece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markayı tercih etmeye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devam eder</a:t>
            </a: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Rekabet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avantajı sağlar: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Günümüzde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ürünlerin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teknik kalitesinde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farklar olmadığı için markalar,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konumlandırma stratejileriyle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rekabet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eder</a:t>
            </a: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Firmanın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güvenilirliğini artırır: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konumu,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firmanın piyasadaki itibarını ve kredibilitesini belirlemede önemli bir rol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oynar.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bir marka imajı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firmanın finansal güvenilirliğini de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artırabilir.</a:t>
            </a:r>
            <a:endParaRPr lang="tr-TR" sz="32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399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8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3. Marka Konumlandırma Süreci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Firmaların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markaları için piyasada yaratacakları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göreceli imaj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yani </a:t>
            </a:r>
            <a:r>
              <a:rPr lang="tr-TR" sz="2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uzun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süreli çalışmaları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gerektirir. Bunun nedeni ise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zihnindeki 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tutumun oluşturulması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veya değiştirilmesinin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uzun süre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almasıdır.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piyasada 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 bir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şekilde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konumlandırılması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için gerekli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süreç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şöyle izlenmelidir: (bkz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4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Şekil </a:t>
            </a:r>
            <a:r>
              <a:rPr lang="tr-TR" sz="24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4.2. 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Konumlandırma </a:t>
            </a:r>
            <a:r>
              <a:rPr lang="tr-TR" sz="24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Süreci)</a:t>
            </a:r>
            <a:endParaRPr lang="tr-TR" sz="24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04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203200"/>
            <a:ext cx="11620500" cy="63373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Şekil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4.2. Marka Konumlandırma Süreci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900" y="990600"/>
            <a:ext cx="8674100" cy="584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35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bölümler aşağıda ele alınmaktadır: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 Pazar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Bölümlendirme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 bölümlendirme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tüketicilerin markaya yönelik tutum ve davranışlarına göre benzer gruplar oluşturulması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sürecidir.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marka hakkında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tüketiciler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algılara sahip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olabilir. Bu nedenle, markaya karşı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benzer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düşünce ve davranışlara sahip tüketiciler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</a:t>
            </a:r>
            <a:r>
              <a:rPr lang="tr-TR" sz="32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segmentler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halinde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sınıflandırılır</a:t>
            </a: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787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lvl="0" indent="457200" algn="just">
              <a:lnSpc>
                <a:spcPct val="160000"/>
              </a:lnSpc>
              <a:buNone/>
            </a:pPr>
            <a:r>
              <a:rPr lang="tr-TR" sz="3200" dirty="0">
                <a:solidFill>
                  <a:srgbClr val="E9BF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 bölümlendirme yapılırken dikkate alınan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 faktörler </a:t>
            </a:r>
            <a:r>
              <a:rPr lang="tr-TR" sz="3200" dirty="0">
                <a:solidFill>
                  <a:srgbClr val="E9BF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şunlardır: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Coğrafi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Faktörler: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Pazar, bölgesel olarak ayrıştırılır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 içi ve yurt dışı pazar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bölümlendirilebilir. Bir marka için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Türkiye’nin resmi 7 bölgesi yerine 12 özel bölge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belirlenebilir</a:t>
            </a: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Demografik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Faktörler: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Cinsiyet, yaş, medeni durum ve eğitim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özelliklere göre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tüketici grupları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oluşur.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gelir düzeyi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yükseldikçe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lüks markalara olan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sadakat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artabilir.</a:t>
            </a:r>
            <a:endParaRPr lang="tr-TR" sz="36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717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7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Psikografik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Faktörler: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kişiliği, yaşam tarzı ve sosyal statüsü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tercihini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yenilikçi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bireyler teknoloji markalarına daha fazla ilgi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gösterebilir</a:t>
            </a: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Davranışsal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Faktörler: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markayı satın alma sıklığı, markadan beklentileri ve sosyal çevresinin marka hakkındaki düşünceleri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unsurlar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markaya olan bağlılığını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belirler.</a:t>
            </a:r>
            <a:endParaRPr lang="tr-TR" sz="36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108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 Hedef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 Belirleme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pazar belirleme,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için en uygun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 grubunun seçilmesi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sürecidir. Pazar bölümlendirme aşamasından sonra,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hangi bölümlerde faaliyet göstereceği stratejik olarak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belirlenir.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 hedef pazar seçilmezse, marka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başarısız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olabilir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831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4.3 Hedef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 Belirleme Kriterleri: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Ulaşılabilirlik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fiziksel veya lojistik olarak erişimin kolay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olması gerekir.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Türkiye’den California’ya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hızlı bozulan bir ürünün gönderilmesi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zor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olabilir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Ölçülebilirlik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Pazarın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büyüklüğü ve markaya yönelik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talep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tahmin edilebilir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olmalıdır.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bir marka pazara giriş yaptığında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yıl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%10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talep oluşturabilir, bu oran zamanla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artabilir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Büyüklük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Seçilen pazar,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pazarlama stratejilerine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katmalı ve yatırımın karşılığını verecek düzeyde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gelir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sağlamalıdır.</a:t>
            </a:r>
            <a:endParaRPr lang="tr-TR" sz="28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686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endParaRPr lang="tr-TR" sz="28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Farklılık: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Seçilen pazarın,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diğer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segmentlerden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anlamlı şekilde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ayrışması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gerekir.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muhafazakâr giyim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segmenti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 spor giyim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segmenti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gruplarına hitap eder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Harekete </a:t>
            </a:r>
            <a:r>
              <a:rPr lang="tr-TR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Geçirilebilirlik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pazarlama ve tutundurma stratejileri, tüketici davranışlarını yönlendirebilecek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güce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 olmalıdır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Geçişlilik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Seçilen pazar,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sonraki hedef pazarlara yayılmayı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kolaylaştırmalıdır.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bir marka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önce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İstanbul’da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konumlandırılıp, sonra benzer tüketici profiline sahip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Ankara ve İzmir’e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genişletilebilir.</a:t>
            </a:r>
            <a:endParaRPr lang="tr-TR" sz="28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73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60000"/>
              </a:lnSpc>
              <a:buNone/>
            </a:pPr>
            <a:endParaRPr lang="tr-TR" sz="3600" b="1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LC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Waikiki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demografik ve coğrafi özelliklere göre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pazarlarını belirler.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Konya ve Kayseri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illerde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kapalı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giyim seçeneklerine ağırlık verirken,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Antalya ve İzmir’de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liberal bir yaşam tarzına uygun koleksiyonlar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sunar.</a:t>
            </a:r>
            <a:endParaRPr lang="tr-TR" sz="36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440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Durumsal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Faktörler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pazarda başarılı olması için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piyasaya yeni giriş veya pazar genişletme sürecinde çeşitli durumsal faktörler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dikkate alınmalıdır. Bu faktörler,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piyasadaki mevcut durumuna bağlı olarak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değerlendirilir.</a:t>
            </a:r>
          </a:p>
        </p:txBody>
      </p:sp>
    </p:spTree>
    <p:extLst>
      <p:ext uri="{BB962C8B-B14F-4D97-AF65-F5344CB8AC3E}">
        <p14:creationId xmlns:p14="http://schemas.microsoft.com/office/powerpoint/2010/main" val="2575495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625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endParaRPr lang="tr-TR" sz="28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5.1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Piyasa Araştırması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piyasaya giriş yapmadan önce,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rakiplerin pazardaki konumu ve tüketicinin bu markalara yönelik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algıları analiz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edilmelidir. Eğer pazarda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rakipler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varsa, benzer bir konumlandırma stratejisi yerine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bir strateji izlenmelidir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Ayrıca,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talebin yapısı incelenerek tüketicinin markadan beklentileri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belirlenmelidir.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0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parfüm markası,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kitlesinin </a:t>
            </a:r>
            <a:r>
              <a:rPr lang="tr-T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gece geç saatlere kadar dışarıda vakit geçiren bireyler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olduğunu belirlerse, bu kitleye ulaşmanın </a:t>
            </a:r>
            <a:r>
              <a:rPr lang="tr-T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zor olup olmadığı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değerlendirilmelidir.</a:t>
            </a:r>
          </a:p>
        </p:txBody>
      </p:sp>
    </p:spTree>
    <p:extLst>
      <p:ext uri="{BB962C8B-B14F-4D97-AF65-F5344CB8AC3E}">
        <p14:creationId xmlns:p14="http://schemas.microsoft.com/office/powerpoint/2010/main" val="1348497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8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5.2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Marka Yaşam Eğrisi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piyasaya ilk çıktığında tüketiciler marka hakkında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sahibi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değildir.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Zamanla marka bilinirliği ve tüketici aşinalığı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artar. Bu süreçte,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farklı aşamalarda nasıl bir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pazarlama stratejisi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izlemesi gerektiği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belirlenmelidir.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giyim markası piyasaya çıktığında,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başlangıçta tanıtım ve reklamlarla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bilinilirliği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artırmalı, daha sonra tüketicinin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sadakati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kazanmasını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sağlamalıdır.</a:t>
            </a:r>
          </a:p>
        </p:txBody>
      </p:sp>
    </p:spTree>
    <p:extLst>
      <p:ext uri="{BB962C8B-B14F-4D97-AF65-F5344CB8AC3E}">
        <p14:creationId xmlns:p14="http://schemas.microsoft.com/office/powerpoint/2010/main" val="4140739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4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5.3</a:t>
            </a: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Kullanılabilir Kaynaklar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başarılı olabilmesi için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beşeri, finansal ve teknik kaynaklara 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ihtiyacı vardır.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Beşeri kaynaklar: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Girişimci ve yaratıcı çalışanlar 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başarısı için kritik öneme sahiptir.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kaynakları: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 hakkında yeterli bilgiye sahip olmak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stratejik kararlar için gereklidir.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Finansal kaynaklar: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Yetersiz finansman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markanın piyasaya girişini veya pazarda kalıcılığını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engelleyebilir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Teknik kaynaklar: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Üretim ve tasarım süreçleri 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gerekli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altyapının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bulunması gerekir.</a:t>
            </a:r>
          </a:p>
        </p:txBody>
      </p:sp>
    </p:spTree>
    <p:extLst>
      <p:ext uri="{BB962C8B-B14F-4D97-AF65-F5344CB8AC3E}">
        <p14:creationId xmlns:p14="http://schemas.microsoft.com/office/powerpoint/2010/main" val="3044520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Mango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olarak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kadın giyimine odaklanarak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pazarını oluşturmuş, ardından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Mango Man ile erkek </a:t>
            </a:r>
            <a:r>
              <a:rPr lang="tr-TR" sz="36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segmentine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yönelmiştir. Bu süreçte,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kadın müşterilerin erkek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segmentine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referans olacağı düşünülerek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yayılımı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sağlanmıştır.</a:t>
            </a:r>
            <a:endParaRPr lang="tr-TR" sz="36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681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Konumlandırma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piyasadaki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konumunu oluşturabilmesi için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rakiplerin analizi ve talep yapısının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belirlenmesi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gereklidir. Pazar araştırmasından elde edilen veriler doğrultusunda,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hangi strateji ile konumlandırılacağına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karar verilir.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Konumlandırma stratejileri farklı faktörlere dayanarak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belirlenebilir.</a:t>
            </a:r>
          </a:p>
        </p:txBody>
      </p:sp>
    </p:spTree>
    <p:extLst>
      <p:ext uri="{BB962C8B-B14F-4D97-AF65-F5344CB8AC3E}">
        <p14:creationId xmlns:p14="http://schemas.microsoft.com/office/powerpoint/2010/main" val="820426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6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6.1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Markanın Özelliklerine Göre Konumlandırma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zihninde belirli bir özellik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(stil, içerik vb.)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konumlandırılır</a:t>
            </a: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Betaderi</a:t>
            </a: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ayakkabılar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stil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açısından öne çıkarken,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LC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Waikiki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 paça pantolon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konusunda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zihninde belirli bir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oluşturmuştur.</a:t>
            </a:r>
          </a:p>
        </p:txBody>
      </p:sp>
    </p:spTree>
    <p:extLst>
      <p:ext uri="{BB962C8B-B14F-4D97-AF65-F5344CB8AC3E}">
        <p14:creationId xmlns:p14="http://schemas.microsoft.com/office/powerpoint/2010/main" val="20473626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endParaRPr lang="tr-TR" sz="32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6.2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Markanın Faydasına Göre Konumlandırma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tüketiciye sunduğu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faydaya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göre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konumlandırılır. Bu fayda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rasyonel (ölçülebilir) veya duygusal (rasyonel olmayan)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olabilir.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Ford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Fiesta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yakıt tasarrufunu öne çıkararak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ekonomik fayda sağladığını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vurgulamıştır.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Vakko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“Vakko giymek bir ayrıcalıktır.”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diyerek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prestij ve statü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temelli bir fayda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sunmaktadır.</a:t>
            </a:r>
          </a:p>
        </p:txBody>
      </p:sp>
    </p:spTree>
    <p:extLst>
      <p:ext uri="{BB962C8B-B14F-4D97-AF65-F5344CB8AC3E}">
        <p14:creationId xmlns:p14="http://schemas.microsoft.com/office/powerpoint/2010/main" val="1384449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6.3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Rakip Ürünlere Göre Konumlandırma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rakiplerine göre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konumlandırılır.</a:t>
            </a:r>
            <a:b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Pepsi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Coca-Cola’nın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pazardaki liderliğini kabul ederek kendisini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"İkinci en iyi"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konumlandırmıştır.</a:t>
            </a:r>
          </a:p>
        </p:txBody>
      </p:sp>
    </p:spTree>
    <p:extLst>
      <p:ext uri="{BB962C8B-B14F-4D97-AF65-F5344CB8AC3E}">
        <p14:creationId xmlns:p14="http://schemas.microsoft.com/office/powerpoint/2010/main" val="485946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6.4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Firma İmajına Göre Konumlandırma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firmanın genel imajı üzerinden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oluşturacak şekilde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konumlandırılır</a:t>
            </a: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Johnson &amp; Johnson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tüm ürünlerini firmanın sağladığı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güvence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çerçevesinde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pazarlamaktadır.</a:t>
            </a:r>
          </a:p>
        </p:txBody>
      </p:sp>
    </p:spTree>
    <p:extLst>
      <p:ext uri="{BB962C8B-B14F-4D97-AF65-F5344CB8AC3E}">
        <p14:creationId xmlns:p14="http://schemas.microsoft.com/office/powerpoint/2010/main" val="6384146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6.5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Hedef Kullanıcıya Göre Konumlandırma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bir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 kitlesine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hitap edecek şekilde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konumlandırılır</a:t>
            </a: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Apple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“Apple herkesin kullanabileceği bir bilgisayar olacaktır.”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yaklaşımıyla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 bir kullanıcı kitlesine hitap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etmiştir.</a:t>
            </a:r>
            <a:b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Ziraat Bankası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“Çiftçilerin ihtiyaç duyduğu tüm ürünleri düşük fiyatla sunar.”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diyerek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bir tüketici </a:t>
            </a:r>
            <a:r>
              <a:rPr lang="tr-TR" sz="32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segmentini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hedeflemiştir.</a:t>
            </a:r>
          </a:p>
        </p:txBody>
      </p:sp>
    </p:spTree>
    <p:extLst>
      <p:ext uri="{BB962C8B-B14F-4D97-AF65-F5344CB8AC3E}">
        <p14:creationId xmlns:p14="http://schemas.microsoft.com/office/powerpoint/2010/main" val="12541473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6.6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Markanın Kişiliğine Göre Konumlandırma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Markalar,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insanlar gibi belirli bir kişiliğe sahip olarak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algılanabilir</a:t>
            </a: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Apple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cana yakın ve yenilikçi bir marka olarak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konumlandırılmıştır.</a:t>
            </a:r>
          </a:p>
        </p:txBody>
      </p:sp>
    </p:spTree>
    <p:extLst>
      <p:ext uri="{BB962C8B-B14F-4D97-AF65-F5344CB8AC3E}">
        <p14:creationId xmlns:p14="http://schemas.microsoft.com/office/powerpoint/2010/main" val="37011207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6.7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Markanın Fiyatına Göre Konumlandırma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fiyat seviyesi üzerinden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konumlandırılır.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Lüks markalar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32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Rolex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Gucci),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fiyat ile kalite ve prestiji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vurgular.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Bim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A101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düşük fiyatlı kaliteli ürünler sunduklarını belirterek uygun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fiyat konumlandırması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yapar.</a:t>
            </a:r>
          </a:p>
        </p:txBody>
      </p:sp>
    </p:spTree>
    <p:extLst>
      <p:ext uri="{BB962C8B-B14F-4D97-AF65-F5344CB8AC3E}">
        <p14:creationId xmlns:p14="http://schemas.microsoft.com/office/powerpoint/2010/main" val="3983042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Pazarlama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Karması Stratejilerinin Oluşturulması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Konumlandırma stratejisi belirlendikten sonra,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pazarlama karması stratejileri geliştirilmelidir.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stratejiler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ürün, fiyat, dağıtım, tutundurma, </a:t>
            </a: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(personel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süreç ve fiziksel </a:t>
            </a: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olanaklar)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(hizmet karması unsurları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unsurları kapsar</a:t>
            </a: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9204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7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7.1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Ürün Stratejisi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zihninde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ürün olarak değil,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değer olarak yer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edinmelidir. Günümüzde tüketiciler,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sadece fiziksel ürünleri değil, markaların sunduğu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yaşam tarzı ve prestiji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satın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almaktadır.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Apple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ürünlerini sadece teknik özellikleriyle değil,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yenilikçi ve prestijli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marka olarak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sunmaktadır.</a:t>
            </a:r>
          </a:p>
        </p:txBody>
      </p:sp>
    </p:spTree>
    <p:extLst>
      <p:ext uri="{BB962C8B-B14F-4D97-AF65-F5344CB8AC3E}">
        <p14:creationId xmlns:p14="http://schemas.microsoft.com/office/powerpoint/2010/main" val="31373397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endParaRPr lang="tr-TR" sz="32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7.2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Fiyat Stratejisi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fiyatlandırma politikası,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pazara giriş ve uzun vadeli büyüme açısından kritik öneme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sahiptir.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Kaymak Alma Stratejisi: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piyasaya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fiyatla giriş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yapar. (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iPhone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lüks </a:t>
            </a:r>
            <a:r>
              <a:rPr lang="tr-TR" sz="32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elektronik ürünler)</a:t>
            </a:r>
            <a:endParaRPr lang="tr-TR" sz="32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Penetrasyon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Stratejisi: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 kitlelere ulaşmak için düşük fiyat politikası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uygular. (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Xiaomi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uygun fiyatlı elektronik ürünler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423986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8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7.3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Dağıtım Stratejisi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tüketiciyle nerede buluşacağı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belirlenmelidir.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Seçici Dağıtım: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fiyatlı markalar,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lokasyonlarda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satılır. (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Marks &amp; </a:t>
            </a:r>
            <a:r>
              <a:rPr lang="tr-TR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Spencer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Kütahya ve Afyon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küçük şehirlerde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yoktur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Adana, Ankara, Antalya, Bursa, </a:t>
            </a:r>
            <a:r>
              <a:rPr lang="tr-TR" sz="2800" dirty="0" err="1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G.antep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Muğla, </a:t>
            </a:r>
            <a:r>
              <a:rPr lang="tr-TR" sz="2800" dirty="0" err="1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İst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İzmir.</a:t>
            </a:r>
            <a:endParaRPr lang="tr-TR" sz="28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Yaygın Dağıtım: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geniş kitlelere ulaşmayı hedefleyen markalar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 yerde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bulunur. (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Mavi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küçük illerde bile mağazalarıyla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yaygındır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7066529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7.4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Tutundurma Stratejisi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bilinirliğini artırmak için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reklam, halkla ilişkiler ve promosyon çalışmaları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yapılır</a:t>
            </a: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Coca-Cola’nın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kampanyaları, marka sadakati yaratmada önemli rol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oynar.</a:t>
            </a:r>
          </a:p>
        </p:txBody>
      </p:sp>
    </p:spTree>
    <p:extLst>
      <p:ext uri="{BB962C8B-B14F-4D97-AF65-F5344CB8AC3E}">
        <p14:creationId xmlns:p14="http://schemas.microsoft.com/office/powerpoint/2010/main" val="30627656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endParaRPr lang="tr-TR" sz="32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Konumlandırma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Hataları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 stratejik süreçte olduğu gibi,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konumlandırma sürecinde de hatalar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yapılabilir. Bunlar şunlardır</a:t>
            </a: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sz="32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8.1 Aşırı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Konumlandırma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tüketicide olması gerekenden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yüksek beklenti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yaratmasıdır.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Beklenti karşılanmadığında müşteri memnuniyeti azalır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giysi markası,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reklamlarında çok dayanıklı olduğunu vurgulayıp, gerçekte bu kaliteyi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sunamazsa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tüketici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güveni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azalır.</a:t>
            </a:r>
          </a:p>
        </p:txBody>
      </p:sp>
    </p:spTree>
    <p:extLst>
      <p:ext uri="{BB962C8B-B14F-4D97-AF65-F5344CB8AC3E}">
        <p14:creationId xmlns:p14="http://schemas.microsoft.com/office/powerpoint/2010/main" val="29590735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8.2. Düşük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Konumlandırma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 olduğu değerden daha düşük bir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oluşturmasıdır. Bu durum kısa vadede müşteri memnuniyeti yaratabilir, ancak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uzun vadede markanın potansiyelini sınırlar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kaliteli bir restoran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yanlış fiyatlandırma ile </a:t>
            </a:r>
            <a:r>
              <a:rPr lang="tr-TR" sz="3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ucuz algısı yaratırsa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hedeflediği müşteri kitlesini </a:t>
            </a:r>
            <a:r>
              <a:rPr lang="tr-T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kaybedebilir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6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469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6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8.3. Muğlak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Konumlandırma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hakkında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 bir fikir oluşturamaması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durumudur</a:t>
            </a: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bir kahve zinciri, 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</a:t>
            </a:r>
            <a:r>
              <a:rPr lang="tr-TR" sz="3600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premium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hem de ekonomik </a:t>
            </a:r>
            <a:r>
              <a:rPr lang="tr-TR" sz="3600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segmentlere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hitap etmeye çalıştığında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tüketicide kafa karışıklığı </a:t>
            </a: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yaratabilir.</a:t>
            </a:r>
            <a:endParaRPr lang="tr-TR" sz="36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9412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8.4. Çelişkili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Konumlandırma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Markanın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sunduğu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mesajların birbiriyle çelişmesi </a:t>
            </a: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durumudur.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Danone’nin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"doğal yoğurt"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konumlanması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ancak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katkı maddeleri içermesi tüketicinin güvenini sarsmıştır.</a:t>
            </a:r>
            <a:endParaRPr lang="tr-TR" sz="36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4290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444500"/>
            <a:ext cx="11620500" cy="6096000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Hafta Marka Yönetimi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3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Aşağıdakilerden hangisi marka konumlandırmanın temel amaçlarından biri değildir?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Tüketicinin zihninde markaya yönelik olumlu bir algı oluşturmak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Markanın rakiplerinden farklılaşmasını sağlamak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Markanın sadece düşük fiyatlı ürünler sunmasını sağlamak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Tüketicinin satın alma sürecini kolaylaştırmak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Marka sadakatini artırmak</a:t>
            </a:r>
          </a:p>
        </p:txBody>
      </p:sp>
    </p:spTree>
    <p:extLst>
      <p:ext uri="{BB962C8B-B14F-4D97-AF65-F5344CB8AC3E}">
        <p14:creationId xmlns:p14="http://schemas.microsoft.com/office/powerpoint/2010/main" val="69015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0" algn="l">
              <a:lnSpc>
                <a:spcPct val="15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Aşağıdaki faktörlerden hangisi pazar bölümlendirme sürecinde dikkate alınmaz?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Coğrafi faktörler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Demografik faktörler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Tüketici tercihlerinin rastgele belirlenmesi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tr-TR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Psikografik</a:t>
            </a: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faktörler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Davranışsal faktörler</a:t>
            </a:r>
          </a:p>
        </p:txBody>
      </p:sp>
    </p:spTree>
    <p:extLst>
      <p:ext uri="{BB962C8B-B14F-4D97-AF65-F5344CB8AC3E}">
        <p14:creationId xmlns:p14="http://schemas.microsoft.com/office/powerpoint/2010/main" val="16429252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0" algn="l">
              <a:lnSpc>
                <a:spcPct val="15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Hedef pazar belirleme sürecinde aşağıdaki kriterlerden hangisi yanlıştır?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Ulaşılabilirlik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tr-TR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Ölçülebilirlik</a:t>
            </a: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Pazarın büyüklüğü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Marka logosunun tasarımı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</a:t>
            </a:r>
            <a:r>
              <a:rPr lang="tr-TR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Geçişlilik</a:t>
            </a:r>
            <a:endParaRPr lang="tr-TR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9328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lnSpc>
                <a:spcPct val="15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"Bir marka, tüketici zihninde belirli bir özellik (stil, içerik vb.) ile konumlandırılıyorsa" bu hangi konumlandırma stratejisine örnektir?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Markanın özelliklerine göre konumlandırma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Rakip ürünlere göre konumlandırma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Firma imajına göre konumlandırma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Hedef kullanıcıya göre konumlandırma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Markanın fiyatına göre konumlandırma</a:t>
            </a:r>
          </a:p>
        </p:txBody>
      </p:sp>
    </p:spTree>
    <p:extLst>
      <p:ext uri="{BB962C8B-B14F-4D97-AF65-F5344CB8AC3E}">
        <p14:creationId xmlns:p14="http://schemas.microsoft.com/office/powerpoint/2010/main" val="24812014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0" algn="l">
              <a:lnSpc>
                <a:spcPct val="15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"</a:t>
            </a:r>
            <a:r>
              <a:rPr lang="tr-TR" sz="3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Pepsi’nin</a:t>
            </a:r>
            <a:r>
              <a:rPr lang="tr-TR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Coca-Cola karşısında ‘İkinci en iyi’ olarak konumlanması" hangi konumlandırma stratejisine örnektir?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Markanın faydasına göre konumlandırma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Firma imajına göre konumlandırma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Rakip ürünlere göre konumlandırma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Markanın kişiliğine göre konumlandırma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Markanın fiyatına göre konumlandırma</a:t>
            </a:r>
          </a:p>
        </p:txBody>
      </p:sp>
    </p:spTree>
    <p:extLst>
      <p:ext uri="{BB962C8B-B14F-4D97-AF65-F5344CB8AC3E}">
        <p14:creationId xmlns:p14="http://schemas.microsoft.com/office/powerpoint/2010/main" val="21780847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0" algn="l">
              <a:lnSpc>
                <a:spcPct val="15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"Bir markanın yüksek kalite ve lüks algısı yaratmak için yüksek fiyatla konumlandırılması" hangi stratejiye örnektir?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tr-TR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Penetrasyon</a:t>
            </a: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fiyatlandırması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Kaymak alma stratejisi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Düşük fiyat konumlandırması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Psikolojik fiyatlandırma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Yaygın fiyatlandırma</a:t>
            </a:r>
          </a:p>
        </p:txBody>
      </p:sp>
    </p:spTree>
    <p:extLst>
      <p:ext uri="{BB962C8B-B14F-4D97-AF65-F5344CB8AC3E}">
        <p14:creationId xmlns:p14="http://schemas.microsoft.com/office/powerpoint/2010/main" val="14586393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Hedef pazarı belirlerken yapılan hatalardan biri olan "Muğlak Konumlandırma" ne anlama gelir?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Markanın tüketicide gereğinden fazla yüksek beklenti oluşturması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Markanın hedef kitlesine uygun olmayan bir pazar seçmesi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Markanın tüketici zihninde belirgin bir konum oluşturamaması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Markanın fiyat stratejisini yanlış belirlemesi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Markanın rakiplerini yeterince </a:t>
            </a: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analiz etmemesi</a:t>
            </a:r>
          </a:p>
        </p:txBody>
      </p:sp>
    </p:spTree>
    <p:extLst>
      <p:ext uri="{BB962C8B-B14F-4D97-AF65-F5344CB8AC3E}">
        <p14:creationId xmlns:p14="http://schemas.microsoft.com/office/powerpoint/2010/main" val="29016132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0" algn="l">
              <a:lnSpc>
                <a:spcPct val="15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Aşağıdaki markalardan hangisi fiyat stratejisi açısından "</a:t>
            </a:r>
            <a:r>
              <a:rPr lang="tr-TR" sz="3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penetrasyon</a:t>
            </a:r>
            <a:r>
              <a:rPr lang="tr-TR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stratejisini" uygulamaktadır?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tr-TR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Rolex</a:t>
            </a: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Gucci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tr-TR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Xiaomi</a:t>
            </a: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Louis Vuitton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Ferrari</a:t>
            </a:r>
          </a:p>
        </p:txBody>
      </p:sp>
    </p:spTree>
    <p:extLst>
      <p:ext uri="{BB962C8B-B14F-4D97-AF65-F5344CB8AC3E}">
        <p14:creationId xmlns:p14="http://schemas.microsoft.com/office/powerpoint/2010/main" val="21872707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0000" lnSpcReduction="20000"/>
          </a:bodyPr>
          <a:lstStyle/>
          <a:p>
            <a:pPr marL="0" indent="0" algn="l">
              <a:lnSpc>
                <a:spcPct val="15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41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"Ziraat Bankası’nın, 'Çiftçilerin ihtiyaç duyduğu tüm ürünleri düşük fiyatla sunar.' şeklinde konumlandırılması" hangi stratejiye örnektir?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Markanın özelliklerine göre konumlandırma</a:t>
            </a:r>
            <a:br>
              <a:rPr lang="tr-TR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Hedef kullanıcıya göre konumlandırma</a:t>
            </a:r>
            <a:br>
              <a:rPr lang="tr-TR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Firma imajına göre konumlandırma</a:t>
            </a:r>
            <a:br>
              <a:rPr lang="tr-TR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Rakip ürünlere göre konumlandırma</a:t>
            </a:r>
            <a:br>
              <a:rPr lang="tr-TR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Markanın fiyatına göre konumlandırma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tr-TR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8789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lnSpc>
                <a:spcPct val="150000"/>
              </a:lnSpc>
              <a:buNone/>
            </a:pP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"Bir markanın pazarlama faaliyetleriyle gerçekte sunabileceğinden daha yüksek bir beklenti yaratması" hangi konumlandırma hatasına girer?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Aşırı konumlandırma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Düşük konumlandırma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Muğlak konumlandırma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Çelişkili konumlandırma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Hedef pazar kayması</a:t>
            </a:r>
          </a:p>
        </p:txBody>
      </p:sp>
    </p:spTree>
    <p:extLst>
      <p:ext uri="{BB962C8B-B14F-4D97-AF65-F5344CB8AC3E}">
        <p14:creationId xmlns:p14="http://schemas.microsoft.com/office/powerpoint/2010/main" val="1720652215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1512</TotalTime>
  <Words>1754</Words>
  <Application>Microsoft Office PowerPoint</Application>
  <PresentationFormat>Geniş ekran</PresentationFormat>
  <Paragraphs>162</Paragraphs>
  <Slides>44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44</vt:i4>
      </vt:variant>
    </vt:vector>
  </HeadingPairs>
  <TitlesOfParts>
    <vt:vector size="48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346</cp:revision>
  <dcterms:created xsi:type="dcterms:W3CDTF">2025-02-10T12:53:37Z</dcterms:created>
  <dcterms:modified xsi:type="dcterms:W3CDTF">2025-03-19T13:39:41Z</dcterms:modified>
</cp:coreProperties>
</file>